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3" r:id="rId2"/>
    <p:sldMasterId id="2147483680" r:id="rId3"/>
    <p:sldMasterId id="2147483668" r:id="rId4"/>
    <p:sldMasterId id="2147483696" r:id="rId5"/>
    <p:sldMasterId id="2147483683" r:id="rId6"/>
  </p:sldMasterIdLst>
  <p:notesMasterIdLst>
    <p:notesMasterId r:id="rId19"/>
  </p:notesMasterIdLst>
  <p:sldIdLst>
    <p:sldId id="268" r:id="rId7"/>
    <p:sldId id="287" r:id="rId8"/>
    <p:sldId id="285" r:id="rId9"/>
    <p:sldId id="351" r:id="rId10"/>
    <p:sldId id="423" r:id="rId11"/>
    <p:sldId id="424" r:id="rId12"/>
    <p:sldId id="358" r:id="rId13"/>
    <p:sldId id="421" r:id="rId14"/>
    <p:sldId id="425" r:id="rId15"/>
    <p:sldId id="426" r:id="rId16"/>
    <p:sldId id="378" r:id="rId17"/>
    <p:sldId id="288" r:id="rId18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C72423A-DE2F-4440-81B7-C8AF16A85B39}">
          <p14:sldIdLst>
            <p14:sldId id="268"/>
            <p14:sldId id="287"/>
            <p14:sldId id="285"/>
            <p14:sldId id="351"/>
            <p14:sldId id="423"/>
            <p14:sldId id="424"/>
            <p14:sldId id="358"/>
            <p14:sldId id="421"/>
            <p14:sldId id="425"/>
            <p14:sldId id="426"/>
            <p14:sldId id="378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37" userDrawn="1">
          <p15:clr>
            <a:srgbClr val="A4A3A4"/>
          </p15:clr>
        </p15:guide>
        <p15:guide id="2" pos="4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703"/>
  </p:normalViewPr>
  <p:slideViewPr>
    <p:cSldViewPr snapToGrid="0" snapToObjects="1" showGuides="1">
      <p:cViewPr varScale="1">
        <p:scale>
          <a:sx n="79" d="100"/>
          <a:sy n="79" d="100"/>
        </p:scale>
        <p:origin x="845" y="72"/>
      </p:cViewPr>
      <p:guideLst>
        <p:guide orient="horz" pos="637"/>
        <p:guide pos="4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sv-SE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43270500000000001"/>
          <c:y val="5.0000000000000001E-3"/>
          <c:w val="0.56729499999999999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8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8BD-4275-92FD-71D42462E9A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70BF41"/>
                  </a:gs>
                  <a:gs pos="100000">
                    <a:srgbClr val="00882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BD-4275-92FD-71D42462E9A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FBE12B"/>
                  </a:gs>
                  <a:gs pos="100000">
                    <a:srgbClr val="BE9A1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BD-4275-92FD-71D42462E9AD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EF951A"/>
                  </a:gs>
                  <a:gs pos="100000">
                    <a:srgbClr val="DE6A1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F8BD-4275-92FD-71D42462E9AD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B4912"/>
                  </a:gs>
                  <a:gs pos="100000">
                    <a:srgbClr val="C8250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BD-4275-92FD-71D42462E9AD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885CB2"/>
                  </a:gs>
                  <a:gs pos="100000">
                    <a:srgbClr val="773F9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BD-4275-92FD-71D42462E9A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F8BD-4275-92FD-71D42462E9AD}"/>
              </c:ext>
            </c:extLst>
          </c:dPt>
          <c:dPt>
            <c:idx val="7"/>
            <c:bubble3D val="0"/>
            <c:spPr>
              <a:gradFill flip="none" rotWithShape="1">
                <a:gsLst>
                  <a:gs pos="0">
                    <a:srgbClr val="70BF41"/>
                  </a:gs>
                  <a:gs pos="100000">
                    <a:srgbClr val="00882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BD-4275-92FD-71D42462E9AD}"/>
              </c:ext>
            </c:extLst>
          </c:dPt>
          <c:dPt>
            <c:idx val="8"/>
            <c:bubble3D val="0"/>
            <c:spPr>
              <a:gradFill flip="none" rotWithShape="1">
                <a:gsLst>
                  <a:gs pos="0">
                    <a:srgbClr val="FBE12B"/>
                  </a:gs>
                  <a:gs pos="100000">
                    <a:srgbClr val="BE9A1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BD-4275-92FD-71D42462E9AD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tumörer</c:v>
                </c:pt>
                <c:pt idx="1">
                  <c:v>endokrina systemets sjukdomar</c:v>
                </c:pt>
                <c:pt idx="2">
                  <c:v>sjukdomar i nervsystem o sinnesorg</c:v>
                </c:pt>
                <c:pt idx="3">
                  <c:v>cirkulationsorganens sjukdomar</c:v>
                </c:pt>
                <c:pt idx="4">
                  <c:v>andningsorganens sjukdomar</c:v>
                </c:pt>
                <c:pt idx="5">
                  <c:v>matsmältningsorganens sjukdomar</c:v>
                </c:pt>
                <c:pt idx="6">
                  <c:v>medfödda missbildningar</c:v>
                </c:pt>
                <c:pt idx="7">
                  <c:v>symtom o ofullständigt preciserade fall</c:v>
                </c:pt>
                <c:pt idx="8">
                  <c:v>skador (E-kod)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61</c:v>
                </c:pt>
                <c:pt idx="1">
                  <c:v>17</c:v>
                </c:pt>
                <c:pt idx="2">
                  <c:v>30</c:v>
                </c:pt>
                <c:pt idx="3">
                  <c:v>16</c:v>
                </c:pt>
                <c:pt idx="4">
                  <c:v>14</c:v>
                </c:pt>
                <c:pt idx="5">
                  <c:v>6</c:v>
                </c:pt>
                <c:pt idx="6">
                  <c:v>29</c:v>
                </c:pt>
                <c:pt idx="7">
                  <c:v>10</c:v>
                </c:pt>
                <c:pt idx="8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BD-4275-92FD-71D42462E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1A1E-C4AB-AB4E-B217-D64F075AE56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06D4-B7E9-0F44-84BD-28849552C9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7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891446"/>
            <a:ext cx="9163288" cy="97637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2874646"/>
            <a:ext cx="9163288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6EDC-9175-D34A-A36E-1E593D48275B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1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95122"/>
            <a:ext cx="109728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B1FE-5172-654B-AFE0-949B92BEE378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2293-362E-154B-BBCF-8D7D10CE6487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615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1984" y="539627"/>
            <a:ext cx="73152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044792" y="1346200"/>
            <a:ext cx="4993625" cy="34471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1985" y="1236097"/>
            <a:ext cx="4665079" cy="18911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B361-435B-634C-9CFC-B56DD4CFD17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50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66735"/>
            <a:ext cx="9867900" cy="67840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0518" y="1245145"/>
            <a:ext cx="98679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890-7B22-D845-A2FB-2306AAA2AA01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06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81899"/>
            <a:ext cx="9867900" cy="66149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70517" y="1245145"/>
            <a:ext cx="4823883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1" y="1245145"/>
            <a:ext cx="4840817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9E3F-6F88-4240-97D3-22B6EB6CD46B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47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95122"/>
            <a:ext cx="109728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4C05-E0B0-274D-B4DB-AB72300F76F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3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D8C6-28EA-B648-A424-8E8C6596FBA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58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5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B4CD-E2B6-B940-896B-C1FB90C1EC83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96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891446"/>
            <a:ext cx="5198533" cy="1918787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097D-B8CD-E248-BDE3-FB2652EBAA1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136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B258-2FB8-2D41-83A3-57993D6C8816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8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382458"/>
            <a:ext cx="9163288" cy="97637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1365658"/>
            <a:ext cx="9163288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F0-00D8-9E4C-8DBC-52A2BA3C4B8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04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42B4-D34D-7746-ADCB-25D0DFA105EF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674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1984" y="539627"/>
            <a:ext cx="73152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044792" y="1346200"/>
            <a:ext cx="4993625" cy="34471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1985" y="1236097"/>
            <a:ext cx="4665079" cy="18911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C22C-24DE-5842-924F-2E5955B76004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777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66735"/>
            <a:ext cx="9867900" cy="67840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0518" y="1245145"/>
            <a:ext cx="98679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1E2F-4045-154F-870E-3A3F68521DBB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2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81899"/>
            <a:ext cx="9867900" cy="66149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70517" y="1245145"/>
            <a:ext cx="4823883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1" y="1245145"/>
            <a:ext cx="4840817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597A-DB9F-1949-80D8-9EDD7E55CBAE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75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5424" y="1810938"/>
            <a:ext cx="10530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5424" y="2878829"/>
            <a:ext cx="10530416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041416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9F7CC-6BCA-F14A-98CC-AFACAA0241BE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0414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Namn | Sammanhang</a:t>
            </a:r>
          </a:p>
        </p:txBody>
      </p:sp>
    </p:spTree>
    <p:extLst>
      <p:ext uri="{BB962C8B-B14F-4D97-AF65-F5344CB8AC3E}">
        <p14:creationId xmlns:p14="http://schemas.microsoft.com/office/powerpoint/2010/main" val="17946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5424" y="1810938"/>
            <a:ext cx="10530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5424" y="2878829"/>
            <a:ext cx="10530416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6"/>
          <a:stretch/>
        </p:blipFill>
        <p:spPr>
          <a:xfrm>
            <a:off x="7761817" y="0"/>
            <a:ext cx="4462183" cy="6876000"/>
          </a:xfrm>
          <a:prstGeom prst="rect">
            <a:avLst/>
          </a:prstGeom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041416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E6CD8E-E0FF-734A-A343-EBD05F7B64B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0414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Namn | Sammanhang</a:t>
            </a:r>
          </a:p>
        </p:txBody>
      </p:sp>
    </p:spTree>
    <p:extLst>
      <p:ext uri="{BB962C8B-B14F-4D97-AF65-F5344CB8AC3E}">
        <p14:creationId xmlns:p14="http://schemas.microsoft.com/office/powerpoint/2010/main" val="21535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-199" r="3593" b="199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5424" y="301950"/>
            <a:ext cx="10530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5424" y="1369842"/>
            <a:ext cx="10530416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041416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AFB0098-3A67-AF4B-906E-718732672177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0414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Namn | Sammanhang</a:t>
            </a:r>
          </a:p>
        </p:txBody>
      </p:sp>
    </p:spTree>
    <p:extLst>
      <p:ext uri="{BB962C8B-B14F-4D97-AF65-F5344CB8AC3E}">
        <p14:creationId xmlns:p14="http://schemas.microsoft.com/office/powerpoint/2010/main" val="55045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419595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4F2BC5A-587E-5B4C-A98F-C99A49ADD6ED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419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6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0" r:id="rId2"/>
    <p:sldLayoutId id="2147483672" r:id="rId3"/>
    <p:sldLayoutId id="2147483674" r:id="rId4"/>
    <p:sldLayoutId id="2147483675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838201" y="6508254"/>
            <a:ext cx="1186732" cy="22671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F83481B-B01E-6749-ADF4-7C47E6923FE0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225703" y="6508254"/>
            <a:ext cx="4114800" cy="22671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Namn | Sammanhang</a:t>
            </a:r>
          </a:p>
        </p:txBody>
      </p:sp>
    </p:spTree>
    <p:extLst>
      <p:ext uri="{BB962C8B-B14F-4D97-AF65-F5344CB8AC3E}">
        <p14:creationId xmlns:p14="http://schemas.microsoft.com/office/powerpoint/2010/main" val="38070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 descr="RCC_PPT_e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mailto:Charlotte.castor@med.lu.s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banken.cancercentrum.se/diagnoser/palliativ-vard-av-barn/" TargetMode="External"/><Relationship Id="rId2" Type="http://schemas.openxmlformats.org/officeDocument/2006/relationships/hyperlink" Target="https://cancercentrum.se/samverkan/vara-uppdrag/palliativ-vard/palliativ-vard-av-barn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01889" y="566737"/>
            <a:ext cx="8168141" cy="100849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Regionalt Cancercentrum Syd</a:t>
            </a:r>
            <a:br>
              <a:rPr lang="sv-SE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sv-SE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Regional patientprocessledare Palliativ vård av barn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01889" y="1598280"/>
            <a:ext cx="7400925" cy="38116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2000" dirty="0"/>
              <a:t>Charlotte Castor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Barnsjuksköterska, Med dr </a:t>
            </a:r>
          </a:p>
          <a:p>
            <a:pPr marL="0" indent="0">
              <a:buNone/>
            </a:pPr>
            <a:r>
              <a:rPr lang="sv-SE" sz="2000" dirty="0"/>
              <a:t>Institutionen för hälsovetenskaper, Lunds universitet</a:t>
            </a:r>
          </a:p>
          <a:p>
            <a:pPr marL="0" indent="0">
              <a:buNone/>
            </a:pPr>
            <a:r>
              <a:rPr lang="sv-SE" sz="2000" dirty="0">
                <a:hlinkClick r:id="rId2"/>
              </a:rPr>
              <a:t>Charlotte.castor@med.lu.se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152650" y="6419595"/>
            <a:ext cx="6339729" cy="365125"/>
          </a:xfrm>
        </p:spPr>
        <p:txBody>
          <a:bodyPr/>
          <a:lstStyle/>
          <a:p>
            <a:r>
              <a:rPr lang="sv-SE" dirty="0"/>
              <a:t>2024-12-04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197734" y="6415337"/>
            <a:ext cx="3086100" cy="365125"/>
          </a:xfrm>
        </p:spPr>
        <p:txBody>
          <a:bodyPr/>
          <a:lstStyle/>
          <a:p>
            <a:r>
              <a:rPr lang="sv-SE" dirty="0"/>
              <a:t>Charlotte Castor</a:t>
            </a:r>
          </a:p>
        </p:txBody>
      </p:sp>
      <p:pic>
        <p:nvPicPr>
          <p:cNvPr id="6" name="Bildobjekt 1">
            <a:extLst>
              <a:ext uri="{FF2B5EF4-FFF2-40B4-BE49-F238E27FC236}">
                <a16:creationId xmlns:a16="http://schemas.microsoft.com/office/drawing/2014/main" id="{54504CC0-51CB-2414-C6E1-95B59BAA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78" y="5634807"/>
            <a:ext cx="9409112" cy="740043"/>
          </a:xfrm>
          <a:prstGeom prst="rect">
            <a:avLst/>
          </a:prstGeom>
        </p:spPr>
      </p:pic>
      <p:pic>
        <p:nvPicPr>
          <p:cNvPr id="7" name="Bildobjekt 4">
            <a:extLst>
              <a:ext uri="{FF2B5EF4-FFF2-40B4-BE49-F238E27FC236}">
                <a16:creationId xmlns:a16="http://schemas.microsoft.com/office/drawing/2014/main" id="{40D50B06-0359-29E2-74B7-6A76E301EE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973" y="4352240"/>
            <a:ext cx="768679" cy="102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61074-0E50-2BC2-EFA8-84751F3E7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25" y="4981545"/>
            <a:ext cx="1434122" cy="4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1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6B4C-52DF-919F-7A92-1374FF67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3CE8-EA46-E8E1-9A73-57B3874A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28CF0-58C7-EB10-C289-FD3C3601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b="1" dirty="0"/>
              <a:t>Regionalt sjukhusbaserat multiprofessionellt </a:t>
            </a:r>
            <a:r>
              <a:rPr lang="sv-SE" sz="2600" b="1" dirty="0" err="1"/>
              <a:t>konsultteam</a:t>
            </a:r>
            <a:endParaRPr lang="sv-SE" sz="2600" b="1" dirty="0"/>
          </a:p>
          <a:p>
            <a:r>
              <a:rPr lang="sv-SE" sz="2600" b="1" dirty="0"/>
              <a:t>Möten inom regionen</a:t>
            </a:r>
          </a:p>
          <a:p>
            <a:r>
              <a:rPr lang="sv-SE" sz="2600" b="1" dirty="0"/>
              <a:t>Regionala utbildningsinterventioner</a:t>
            </a:r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AF544-4A71-1529-F906-9B8C4A6F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1E2F-4045-154F-870E-3A3F68521DBB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9BD3-E211-F05C-653B-0A912CED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F7A1C-7ACA-F026-6A4D-C1C78353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8" y="548670"/>
            <a:ext cx="11024643" cy="533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961285-5479-4D88-4CFD-B4385F435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3" y="3576219"/>
            <a:ext cx="11038418" cy="24836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1E3778-8B5E-63FC-60C1-5307E18D9700}"/>
              </a:ext>
            </a:extLst>
          </p:cNvPr>
          <p:cNvSpPr/>
          <p:nvPr/>
        </p:nvSpPr>
        <p:spPr>
          <a:xfrm>
            <a:off x="1168938" y="4037088"/>
            <a:ext cx="6194619" cy="6916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Jag skulle rekommendera denna utbildning till en kollega: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6A5E5B-505D-7E62-9FE0-3C60DB371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6" y="5132239"/>
            <a:ext cx="10914355" cy="4806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BB0231-44D0-B4FD-BB56-7DF7DA046996}"/>
              </a:ext>
            </a:extLst>
          </p:cNvPr>
          <p:cNvSpPr/>
          <p:nvPr/>
        </p:nvSpPr>
        <p:spPr>
          <a:xfrm>
            <a:off x="568323" y="264826"/>
            <a:ext cx="11182690" cy="8661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Ex på utbildningsintervention Palliativ vård av barn </a:t>
            </a:r>
          </a:p>
          <a:p>
            <a:pPr algn="ctr"/>
            <a:r>
              <a:rPr lang="sv-SE" dirty="0"/>
              <a:t>Internat 2 dagar November 2024 för personal som möter barn med livshotande sjukdom</a:t>
            </a:r>
          </a:p>
          <a:p>
            <a:pPr algn="ctr"/>
            <a:r>
              <a:rPr lang="sv-SE" dirty="0"/>
              <a:t>Drygt 100 deltagare av olika professioner och olika verksamhetsområden: </a:t>
            </a:r>
          </a:p>
        </p:txBody>
      </p:sp>
    </p:spTree>
    <p:extLst>
      <p:ext uri="{BB962C8B-B14F-4D97-AF65-F5344CB8AC3E}">
        <p14:creationId xmlns:p14="http://schemas.microsoft.com/office/powerpoint/2010/main" val="19616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43B55CC-4174-4BA9-99D3-8BC3CE84D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03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14"/>
    </mc:Choice>
    <mc:Fallback xmlns="">
      <p:transition spd="slow" advTm="632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FD3F9-F0D7-B629-6C86-17FD167B1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E2D1-8575-4AD8-1A74-31755899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Regional patientprocessledare Palliativ vård av barn? 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34E4-E514-EDFA-DEA2-E15A7279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600" dirty="0">
                <a:effectLst/>
                <a:latin typeface="Aldhabi" panose="01000000000000000000" pitchFamily="2" charset="-78"/>
                <a:ea typeface="Times New Roman" panose="02020603050405020304" pitchFamily="18" charset="0"/>
                <a:cs typeface="Aldhabi" panose="01000000000000000000" pitchFamily="2" charset="-78"/>
              </a:rPr>
              <a:t>”Möjlighet att leva väl”</a:t>
            </a:r>
          </a:p>
          <a:p>
            <a:pPr marL="0" lvl="0" indent="0" algn="ctr">
              <a:buNone/>
            </a:pPr>
            <a:r>
              <a:rPr lang="sv-SE" sz="3200" dirty="0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  <a:hlinkClick r:id="rId2"/>
              </a:rPr>
              <a:t>https://cancercentrum.se/samverkan/vara-uppdrag/palliativ-vard/palliativ-vard-av-barn/</a:t>
            </a:r>
            <a:r>
              <a:rPr lang="sv-SE" sz="3200" dirty="0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Rektangel 1">
            <a:extLst>
              <a:ext uri="{FF2B5EF4-FFF2-40B4-BE49-F238E27FC236}">
                <a16:creationId xmlns:a16="http://schemas.microsoft.com/office/drawing/2014/main" id="{DBD73EB9-9559-DF0C-2552-7AD736E36B65}"/>
              </a:ext>
            </a:extLst>
          </p:cNvPr>
          <p:cNvSpPr/>
          <p:nvPr/>
        </p:nvSpPr>
        <p:spPr>
          <a:xfrm>
            <a:off x="1325895" y="2551835"/>
            <a:ext cx="7662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hlinkClick r:id="rId3"/>
              </a:rPr>
              <a:t>https://kunskapsbanken.cancercentrum.se/diagnoser/palliativ-vard-av-barn/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6D436-1F06-615A-830B-F04D7AEC6836}"/>
              </a:ext>
            </a:extLst>
          </p:cNvPr>
          <p:cNvSpPr txBox="1"/>
          <p:nvPr/>
        </p:nvSpPr>
        <p:spPr>
          <a:xfrm>
            <a:off x="1325895" y="305966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latin typeface="+mj-lt"/>
                <a:hlinkClick r:id="rId2"/>
              </a:rPr>
              <a:t>Palliativ vård av barn - RCC (cancercentrum.se)</a:t>
            </a:r>
            <a:endParaRPr lang="sv-SE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171F3-F340-54C8-35B0-C6E196236F11}"/>
              </a:ext>
            </a:extLst>
          </p:cNvPr>
          <p:cNvSpPr txBox="1"/>
          <p:nvPr/>
        </p:nvSpPr>
        <p:spPr>
          <a:xfrm>
            <a:off x="1325894" y="3672265"/>
            <a:ext cx="971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Winger A, et al. Children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palliative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care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needs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- the landscape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the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nordic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sv-SE" sz="2000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countries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sv-SE" sz="2000" i="1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BMC </a:t>
            </a:r>
            <a:r>
              <a:rPr lang="sv-SE" sz="2000" i="1" kern="0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Palliat</a:t>
            </a:r>
            <a:r>
              <a:rPr lang="sv-SE" sz="2000" i="1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Care. </a:t>
            </a:r>
            <a:r>
              <a:rPr lang="sv-SE" sz="2000" kern="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2024;23(1):118.</a:t>
            </a:r>
          </a:p>
          <a:p>
            <a:endParaRPr lang="sv-SE" sz="2000" kern="0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Nilsson S, et al. Place of death among children from 0 to 17 years of age: A population-based study from Sweden. </a:t>
            </a:r>
            <a:r>
              <a:rPr lang="en-US" sz="2000" i="1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Acta </a:t>
            </a:r>
            <a:r>
              <a:rPr lang="en-US" sz="2000" i="1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Paediatr</a:t>
            </a:r>
            <a:r>
              <a:rPr lang="en-US" sz="2000" i="1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2024;00:1–9.</a:t>
            </a:r>
          </a:p>
          <a:p>
            <a:endParaRPr lang="en-US" sz="2000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Benini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F, et al. International Standards for Pediatric Palliative Care: From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IMPaCCT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to GO-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PPaCS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 Pain Symptom Manage.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2022;63(5):e529-e43.</a:t>
            </a:r>
            <a:endParaRPr lang="sv-SE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3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7230-D863-5490-2888-06306502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EAC1-A44A-BC56-F79E-50861BE4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84" y="539627"/>
            <a:ext cx="7315200" cy="566738"/>
          </a:xfrm>
        </p:spPr>
        <p:txBody>
          <a:bodyPr anchor="b">
            <a:normAutofit/>
          </a:bodyPr>
          <a:lstStyle/>
          <a:p>
            <a:r>
              <a:rPr lang="sv-SE" kern="100" dirty="0" err="1"/>
              <a:t>RCC’s</a:t>
            </a:r>
            <a:r>
              <a:rPr lang="sv-SE" kern="100" dirty="0"/>
              <a:t> uppdrag regionalt och nationellt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46A43-DBB4-CC4C-2033-74A8761B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260" y="1705424"/>
            <a:ext cx="1749429" cy="34471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7D60A-9048-9FFB-E9D8-7200D6745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985" y="1236097"/>
            <a:ext cx="6333553" cy="42497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Uppdraget utgår från regeringens långsiktiga inriktning för det nationella arbetet med cancervården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Tillsammans med regionerna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Jämlik, tillgänglig och patientfokuserad cancervård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v-SE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efinierar förbättringsområden, sätta tydliga mål för regionens cancervård samt att följa upp resultat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572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4E7F5-C4B0-8E08-2CAC-77323987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1" y="6419595"/>
            <a:ext cx="8900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2024-12-04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02AB-5DEF-2F9F-EF77-0064794C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3277" y="6419595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Namn | Sammanhang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25315D-36C8-33AF-38E2-709D6FCDE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21" y="1244600"/>
            <a:ext cx="9802433" cy="4525963"/>
          </a:xfr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1D84DC5-17AE-A51F-4423-4C27EEA22588}"/>
              </a:ext>
            </a:extLst>
          </p:cNvPr>
          <p:cNvSpPr txBox="1">
            <a:spLocks/>
          </p:cNvSpPr>
          <p:nvPr/>
        </p:nvSpPr>
        <p:spPr>
          <a:xfrm>
            <a:off x="1051984" y="539627"/>
            <a:ext cx="7315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kern="100"/>
              <a:t>RCC’s uppdrag regionalt och nationellt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499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2"/>
          <p:cNvGraphicFramePr/>
          <p:nvPr>
            <p:extLst>
              <p:ext uri="{D42A27DB-BD31-4B8C-83A1-F6EECF244321}">
                <p14:modId xmlns:p14="http://schemas.microsoft.com/office/powerpoint/2010/main" val="4033175340"/>
              </p:ext>
            </p:extLst>
          </p:nvPr>
        </p:nvGraphicFramePr>
        <p:xfrm>
          <a:off x="3674970" y="744509"/>
          <a:ext cx="5984096" cy="439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5421664" y="3416807"/>
            <a:ext cx="132921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99" dirty="0">
                <a:latin typeface="+mj-lt"/>
                <a:cs typeface="Helvetica Neue Light"/>
              </a:rPr>
              <a:t>Olycksfall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497024" y="1022432"/>
            <a:ext cx="104387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99" dirty="0">
                <a:latin typeface="+mj-lt"/>
                <a:cs typeface="Helvetica Neue Light"/>
              </a:rPr>
              <a:t>Cancer</a:t>
            </a:r>
          </a:p>
        </p:txBody>
      </p:sp>
      <p:sp>
        <p:nvSpPr>
          <p:cNvPr id="7" name="textruta 6"/>
          <p:cNvSpPr txBox="1"/>
          <p:nvPr/>
        </p:nvSpPr>
        <p:spPr>
          <a:xfrm rot="204291">
            <a:off x="9418323" y="3143364"/>
            <a:ext cx="139172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99" dirty="0">
                <a:latin typeface="+mj-lt"/>
                <a:cs typeface="Helvetica Neue Light"/>
              </a:rPr>
              <a:t>Neurologi</a:t>
            </a:r>
          </a:p>
        </p:txBody>
      </p:sp>
      <p:sp>
        <p:nvSpPr>
          <p:cNvPr id="8" name="textruta 7"/>
          <p:cNvSpPr txBox="1"/>
          <p:nvPr/>
        </p:nvSpPr>
        <p:spPr>
          <a:xfrm rot="2131083">
            <a:off x="7831183" y="5053642"/>
            <a:ext cx="2558219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5" dirty="0">
                <a:latin typeface="+mj-lt"/>
                <a:cs typeface="Helvetica Neue Light"/>
              </a:rPr>
              <a:t>Medfödda missbildningar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288858" y="2009511"/>
            <a:ext cx="2028119" cy="709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5" dirty="0">
                <a:latin typeface="+mj-lt"/>
                <a:cs typeface="Helvetica Neue Light"/>
              </a:rPr>
              <a:t>Endokrin/</a:t>
            </a:r>
          </a:p>
          <a:p>
            <a:pPr algn="ctr"/>
            <a:r>
              <a:rPr lang="sv-SE" sz="2005" dirty="0">
                <a:latin typeface="+mj-lt"/>
                <a:cs typeface="Helvetica Neue Light"/>
              </a:rPr>
              <a:t>ämnesomsättning</a:t>
            </a:r>
          </a:p>
        </p:txBody>
      </p:sp>
      <p:sp>
        <p:nvSpPr>
          <p:cNvPr id="11" name="textruta 10"/>
          <p:cNvSpPr txBox="1"/>
          <p:nvPr/>
        </p:nvSpPr>
        <p:spPr>
          <a:xfrm rot="1358749">
            <a:off x="8859244" y="4337171"/>
            <a:ext cx="104240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99" dirty="0">
                <a:latin typeface="+mj-lt"/>
                <a:cs typeface="Helvetica Neue Light"/>
              </a:rPr>
              <a:t>Lungor</a:t>
            </a:r>
          </a:p>
        </p:txBody>
      </p:sp>
      <p:sp>
        <p:nvSpPr>
          <p:cNvPr id="12" name="textruta 11"/>
          <p:cNvSpPr txBox="1"/>
          <p:nvPr/>
        </p:nvSpPr>
        <p:spPr>
          <a:xfrm rot="668090">
            <a:off x="9153530" y="3875420"/>
            <a:ext cx="151035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399" dirty="0">
                <a:latin typeface="+mj-lt"/>
                <a:cs typeface="Helvetica Neue Light"/>
              </a:rPr>
              <a:t>Cirkulation</a:t>
            </a:r>
          </a:p>
        </p:txBody>
      </p:sp>
      <p:sp>
        <p:nvSpPr>
          <p:cNvPr id="13" name="textruta 12"/>
          <p:cNvSpPr txBox="1"/>
          <p:nvPr/>
        </p:nvSpPr>
        <p:spPr>
          <a:xfrm rot="2494081">
            <a:off x="7027441" y="4964113"/>
            <a:ext cx="1785029" cy="46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6" dirty="0">
                <a:latin typeface="+mj-lt"/>
                <a:cs typeface="Helvetica Neue Light"/>
              </a:rPr>
              <a:t>Oklara fall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A68DEAB-D877-C648-9CA4-D897AE8255A0}"/>
              </a:ext>
            </a:extLst>
          </p:cNvPr>
          <p:cNvSpPr txBox="1"/>
          <p:nvPr/>
        </p:nvSpPr>
        <p:spPr>
          <a:xfrm>
            <a:off x="1112661" y="1434189"/>
            <a:ext cx="4682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 500 barn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avlider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varje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inom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levadsåret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				Barn &gt;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08CCF61-3A28-524B-8769-F824C83C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Vilka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barnen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66FA3-B72D-9B44-BD25-F9D4484C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4BF8-8018-2007-F3CC-6C411B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är barnen?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EDBD3-5784-3C9E-8255-8EF99DCC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080" y="1575885"/>
            <a:ext cx="98679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5CD297-DF67-BEE9-AA18-99E60421E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60800"/>
              </p:ext>
            </p:extLst>
          </p:nvPr>
        </p:nvGraphicFramePr>
        <p:xfrm>
          <a:off x="1274323" y="1348011"/>
          <a:ext cx="7323230" cy="464683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13242">
                  <a:extLst>
                    <a:ext uri="{9D8B030D-6E8A-4147-A177-3AD203B41FA5}">
                      <a16:colId xmlns:a16="http://schemas.microsoft.com/office/drawing/2014/main" val="2344409010"/>
                    </a:ext>
                  </a:extLst>
                </a:gridCol>
                <a:gridCol w="1681806">
                  <a:extLst>
                    <a:ext uri="{9D8B030D-6E8A-4147-A177-3AD203B41FA5}">
                      <a16:colId xmlns:a16="http://schemas.microsoft.com/office/drawing/2014/main" val="903055379"/>
                    </a:ext>
                  </a:extLst>
                </a:gridCol>
                <a:gridCol w="1828182">
                  <a:extLst>
                    <a:ext uri="{9D8B030D-6E8A-4147-A177-3AD203B41FA5}">
                      <a16:colId xmlns:a16="http://schemas.microsoft.com/office/drawing/2014/main" val="3356321220"/>
                    </a:ext>
                  </a:extLst>
                </a:gridCol>
              </a:tblGrid>
              <a:tr h="702093">
                <a:tc gridSpan="3"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Plats för dödsfall</a:t>
                      </a:r>
                    </a:p>
                    <a:p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2013-2019  N=3002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18760"/>
                  </a:ext>
                </a:extLst>
              </a:tr>
              <a:tr h="545759"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I hemmet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På sjukhus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65029"/>
                  </a:ext>
                </a:extLst>
              </a:tr>
              <a:tr h="545759">
                <a:tc>
                  <a:txBody>
                    <a:bodyPr/>
                    <a:lstStyle/>
                    <a:p>
                      <a:r>
                        <a:rPr lang="sv-SE" sz="2400" dirty="0"/>
                        <a:t>Nationellt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17%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75%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01584"/>
                  </a:ext>
                </a:extLst>
              </a:tr>
              <a:tr h="545759">
                <a:tc>
                  <a:txBody>
                    <a:bodyPr/>
                    <a:lstStyle/>
                    <a:p>
                      <a:r>
                        <a:rPr lang="sv-SE" sz="2400" dirty="0"/>
                        <a:t>Region syd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16,5%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77%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19170"/>
                  </a:ext>
                </a:extLst>
              </a:tr>
              <a:tr h="545759">
                <a:tc>
                  <a:txBody>
                    <a:bodyPr/>
                    <a:lstStyle/>
                    <a:p>
                      <a:r>
                        <a:rPr lang="sv-SE" sz="2400" dirty="0"/>
                        <a:t>Onkologisk sjukdom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39%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417"/>
                  </a:ext>
                </a:extLst>
              </a:tr>
              <a:tr h="647341">
                <a:tc>
                  <a:txBody>
                    <a:bodyPr/>
                    <a:lstStyle/>
                    <a:p>
                      <a:r>
                        <a:rPr lang="en-US" sz="2400" dirty="0" err="1"/>
                        <a:t>Födda</a:t>
                      </a:r>
                      <a:r>
                        <a:rPr lang="en-US" sz="2400" dirty="0"/>
                        <a:t> i Sverige </a:t>
                      </a:r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14196"/>
                  </a:ext>
                </a:extLst>
              </a:tr>
              <a:tr h="993494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födda</a:t>
                      </a:r>
                      <a:r>
                        <a:rPr lang="en-US" sz="2400" dirty="0"/>
                        <a:t> i Sverige (n = 191) </a:t>
                      </a:r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20%</a:t>
                      </a:r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476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C7C4F3-AB64-2188-143A-D606A1521847}"/>
              </a:ext>
            </a:extLst>
          </p:cNvPr>
          <p:cNvSpPr txBox="1"/>
          <p:nvPr/>
        </p:nvSpPr>
        <p:spPr>
          <a:xfrm>
            <a:off x="1170518" y="5894697"/>
            <a:ext cx="9712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Nilsson S, et al. Place of death among children from 0 to 17 years of age: A population-based study from Sweden. </a:t>
            </a:r>
            <a:r>
              <a:rPr lang="en-US" sz="1600" i="1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Acta </a:t>
            </a:r>
            <a:r>
              <a:rPr lang="en-US" sz="1600" i="1" dirty="0" err="1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Paediatr</a:t>
            </a:r>
            <a:r>
              <a:rPr lang="en-US" sz="1600" i="1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2024;00:1–9.</a:t>
            </a:r>
          </a:p>
          <a:p>
            <a:endParaRPr lang="en-US" sz="1600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0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D5F6-665B-C4AF-5638-6244A6825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 Cat">
            <a:extLst>
              <a:ext uri="{FF2B5EF4-FFF2-40B4-BE49-F238E27FC236}">
                <a16:creationId xmlns:a16="http://schemas.microsoft.com/office/drawing/2014/main" id="{2E2E468A-B7BD-8FA4-3B85-85B569D5FF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2784" y="1245145"/>
            <a:ext cx="4019348" cy="4019348"/>
          </a:xfrm>
          <a:noFill/>
        </p:spPr>
      </p:pic>
      <p:pic>
        <p:nvPicPr>
          <p:cNvPr id="7" name="Content Placeholder 6" descr="Magnifying glass with solid fill">
            <a:extLst>
              <a:ext uri="{FF2B5EF4-FFF2-40B4-BE49-F238E27FC236}">
                <a16:creationId xmlns:a16="http://schemas.microsoft.com/office/drawing/2014/main" id="{670A2A8C-930B-177F-2FF0-C21336CE0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933427">
            <a:off x="6784552" y="2283804"/>
            <a:ext cx="2290391" cy="2290391"/>
          </a:xfr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9A50EB7-1FE4-9289-E39C-54C3A7BB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419595"/>
            <a:ext cx="118673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16597A-DB9F-1949-80D8-9EDD7E55CBAE}" type="datetime1">
              <a:rPr lang="sv-SE" smtClean="0"/>
              <a:pPr>
                <a:spcAft>
                  <a:spcPts val="600"/>
                </a:spcAft>
              </a:pPr>
              <a:t>2024-12-12</a:t>
            </a:fld>
            <a:endParaRPr lang="sv-SE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A4F1DCB-EDEA-059F-D2B3-70F13C04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5703" y="6419595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Namn | Sammanhang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1F8DDEF-A9CA-D70A-5D26-3F5FB21D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18" y="566735"/>
            <a:ext cx="9867900" cy="678408"/>
          </a:xfrm>
        </p:spPr>
        <p:txBody>
          <a:bodyPr>
            <a:normAutofit/>
          </a:bodyPr>
          <a:lstStyle/>
          <a:p>
            <a:r>
              <a:rPr lang="sv-SE" kern="100" dirty="0"/>
              <a:t>Regional patientprocessledare Palliativ vård av barn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088222-D54A-0640-8706-641960BF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2400" i="1" dirty="0">
              <a:latin typeface="+mj-lt"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Enkät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södra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sjukvårdsregionens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medarbetare</a:t>
            </a:r>
            <a:r>
              <a:rPr lang="en-GB" sz="2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2021(n= 501)</a:t>
            </a:r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272 fria kommentarer med förslag på vad som önskas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Utbildning 140 ggr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Föreläsning 43ggr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Kunskaps eller kompetensbehov 39 ggr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Stödbehov eller diskussion 30 ggr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Samarbete 16 ggr 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	Hospitering 14 ggr</a:t>
            </a:r>
          </a:p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 marL="0" indent="0">
              <a:buNone/>
            </a:pPr>
            <a:r>
              <a:rPr lang="sv-SE" dirty="0">
                <a:latin typeface="+mj-lt"/>
              </a:rPr>
              <a:t>	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3429E84-0384-260E-2222-5AE90545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18" y="566735"/>
            <a:ext cx="9867900" cy="678408"/>
          </a:xfrm>
        </p:spPr>
        <p:txBody>
          <a:bodyPr>
            <a:normAutofit/>
          </a:bodyPr>
          <a:lstStyle/>
          <a:p>
            <a:r>
              <a:rPr lang="sv-SE" kern="100" dirty="0"/>
              <a:t>Regional patientprocessledare Palliativ vård av barn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8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3" descr="En bild som visar inomhus, person, golv, vägg&#10;&#10;Automatiskt genererad beskrivning">
            <a:extLst>
              <a:ext uri="{FF2B5EF4-FFF2-40B4-BE49-F238E27FC236}">
                <a16:creationId xmlns:a16="http://schemas.microsoft.com/office/drawing/2014/main" id="{77547C2F-5F33-5692-F2FD-851884079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61" b="9240"/>
          <a:stretch/>
        </p:blipFill>
        <p:spPr>
          <a:xfrm>
            <a:off x="4507578" y="1002618"/>
            <a:ext cx="7165286" cy="4030474"/>
          </a:xfrm>
          <a:prstGeom prst="rect">
            <a:avLst/>
          </a:prstGeom>
        </p:spPr>
      </p:pic>
      <p:pic>
        <p:nvPicPr>
          <p:cNvPr id="2049" name="Picture 1" descr="page1image384">
            <a:extLst>
              <a:ext uri="{FF2B5EF4-FFF2-40B4-BE49-F238E27FC236}">
                <a16:creationId xmlns:a16="http://schemas.microsoft.com/office/drawing/2014/main" id="{C7F34B70-A35A-9C4F-A214-C6B8A135C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4" y="937967"/>
            <a:ext cx="3551874" cy="502533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3DDFEEC-5E07-FF44-ADA8-221F14F2EE5F}"/>
              </a:ext>
            </a:extLst>
          </p:cNvPr>
          <p:cNvSpPr/>
          <p:nvPr/>
        </p:nvSpPr>
        <p:spPr>
          <a:xfrm>
            <a:off x="753881" y="2706366"/>
            <a:ext cx="39329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16965B"/>
                </a:solidFill>
                <a:latin typeface="ArialMT"/>
              </a:rPr>
              <a:t>Nationellt </a:t>
            </a:r>
            <a:r>
              <a:rPr lang="sv-SE" dirty="0" err="1">
                <a:solidFill>
                  <a:srgbClr val="16965B"/>
                </a:solidFill>
                <a:latin typeface="ArialMT"/>
              </a:rPr>
              <a:t>vårdprogram</a:t>
            </a:r>
            <a:r>
              <a:rPr lang="sv-SE" dirty="0">
                <a:solidFill>
                  <a:srgbClr val="16965B"/>
                </a:solidFill>
                <a:latin typeface="ArialMT"/>
              </a:rPr>
              <a:t> </a:t>
            </a:r>
            <a:endParaRPr lang="sv-SE" dirty="0"/>
          </a:p>
          <a:p>
            <a:endParaRPr lang="sv-SE" sz="1100" dirty="0">
              <a:latin typeface="ArialMT"/>
            </a:endParaRPr>
          </a:p>
          <a:p>
            <a:endParaRPr lang="sv-SE" sz="1100" dirty="0">
              <a:latin typeface="ArialMT"/>
            </a:endParaRPr>
          </a:p>
          <a:p>
            <a:r>
              <a:rPr lang="sv-SE" sz="1100" dirty="0">
                <a:latin typeface="ArialMT"/>
              </a:rPr>
              <a:t>2021-04-13 Version: 1.0 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D30AA6C-C995-2141-8713-D9C8A46B9C00}"/>
              </a:ext>
            </a:extLst>
          </p:cNvPr>
          <p:cNvSpPr/>
          <p:nvPr/>
        </p:nvSpPr>
        <p:spPr>
          <a:xfrm>
            <a:off x="767685" y="1510501"/>
            <a:ext cx="1801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</a:rPr>
              <a:t>Palliativ </a:t>
            </a:r>
          </a:p>
          <a:p>
            <a:r>
              <a:rPr lang="sv-SE" sz="2400" b="1" dirty="0" err="1">
                <a:latin typeface="Arial" panose="020B0604020202020204" pitchFamily="34" charset="0"/>
              </a:rPr>
              <a:t>vård</a:t>
            </a:r>
            <a:r>
              <a:rPr lang="sv-SE" sz="2400" b="1" dirty="0">
                <a:latin typeface="Arial" panose="020B0604020202020204" pitchFamily="34" charset="0"/>
              </a:rPr>
              <a:t> av barn </a:t>
            </a:r>
            <a:endParaRPr lang="sv-SE" sz="2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F9BD869-C1B4-B840-9271-9F4F18923EC2}"/>
              </a:ext>
            </a:extLst>
          </p:cNvPr>
          <p:cNvSpPr txBox="1"/>
          <p:nvPr/>
        </p:nvSpPr>
        <p:spPr>
          <a:xfrm>
            <a:off x="3297493" y="5483178"/>
            <a:ext cx="5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75BDF-A6D8-360F-55A2-600944825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21" y="860916"/>
            <a:ext cx="2859471" cy="45680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055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32"/>
    </mc:Choice>
    <mc:Fallback xmlns="">
      <p:transition spd="slow" advTm="4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1E7C-7A87-5049-4383-BEA5BAF9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62899-9396-AF07-7840-5FE7C7781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b="1" dirty="0"/>
              <a:t>Regionalt sjukhusbaserat multiprofessionellt </a:t>
            </a:r>
            <a:r>
              <a:rPr lang="sv-SE" sz="2600" b="1" dirty="0" err="1"/>
              <a:t>konsultteam</a:t>
            </a:r>
            <a:endParaRPr lang="sv-SE" sz="2600" b="1" dirty="0"/>
          </a:p>
          <a:p>
            <a:r>
              <a:rPr lang="sv-SE" sz="2600" b="1" dirty="0"/>
              <a:t>Möten inom regionen</a:t>
            </a:r>
          </a:p>
          <a:p>
            <a:r>
              <a:rPr lang="sv-SE" sz="2600" b="1" dirty="0"/>
              <a:t>Regionala utbildningsinterventioner</a:t>
            </a:r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65C5-38BA-0B15-F929-8E126F8E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1E2F-4045-154F-870E-3A3F68521DBB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C6A5-7EE3-4CE7-B283-1D391EEF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937AD-2AD7-6069-DFFE-85C36DEC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6" y="5132239"/>
            <a:ext cx="10914355" cy="4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rtsida - pattern">
  <a:themeElements>
    <a:clrScheme name="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59"/>
      </a:accent3>
      <a:accent4>
        <a:srgbClr val="1997A2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_RCCSyd_standard [Skrivskyddad]" id="{640E3158-EB35-4794-8A2D-A3DE90814F67}" vid="{094B74C4-BFEF-46DE-8B25-393169F5E030}"/>
    </a:ext>
  </a:extLst>
</a:theme>
</file>

<file path=ppt/theme/theme2.xml><?xml version="1.0" encoding="utf-8"?>
<a:theme xmlns:a="http://schemas.openxmlformats.org/drawingml/2006/main" name="Kapitelstarter">
  <a:themeElements>
    <a:clrScheme name="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59"/>
      </a:accent3>
      <a:accent4>
        <a:srgbClr val="1997A2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_RCCSyd_standard [Skrivskyddad]" id="{640E3158-EB35-4794-8A2D-A3DE90814F67}" vid="{0E42E2DC-C023-4876-AAF4-82E82D1F0D9D}"/>
    </a:ext>
  </a:extLst>
</a:theme>
</file>

<file path=ppt/theme/theme3.xml><?xml version="1.0" encoding="utf-8"?>
<a:theme xmlns:a="http://schemas.openxmlformats.org/drawingml/2006/main" name="Startsida - bild">
  <a:themeElements>
    <a:clrScheme name="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59"/>
      </a:accent3>
      <a:accent4>
        <a:srgbClr val="1997A2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_RCCSyd_standard [Skrivskyddad]" id="{640E3158-EB35-4794-8A2D-A3DE90814F67}" vid="{A4FFB654-EE0F-41F2-B2F0-A5BACC6C8879}"/>
    </a:ext>
  </a:extLst>
</a:theme>
</file>

<file path=ppt/theme/theme4.xml><?xml version="1.0" encoding="utf-8"?>
<a:theme xmlns:a="http://schemas.openxmlformats.org/drawingml/2006/main" name="bg - pattern bår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_RCCSyd_standard [Skrivskyddad]" id="{640E3158-EB35-4794-8A2D-A3DE90814F67}" vid="{23F9650D-930B-4DFD-81E4-C1107E1973E1}"/>
    </a:ext>
  </a:extLst>
</a:theme>
</file>

<file path=ppt/theme/theme5.xml><?xml version="1.0" encoding="utf-8"?>
<a:theme xmlns:a="http://schemas.openxmlformats.org/drawingml/2006/main" name="bg - grå bård">
  <a:themeElements>
    <a:clrScheme name="RCC_colors 1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17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_RCCSyd_standard [Skrivskyddad]" id="{640E3158-EB35-4794-8A2D-A3DE90814F67}" vid="{F92BF360-33D6-4C9E-8FDC-E3EC304980BD}"/>
    </a:ext>
  </a:extLst>
</a:theme>
</file>

<file path=ppt/theme/theme6.xml><?xml version="1.0" encoding="utf-8"?>
<a:theme xmlns:a="http://schemas.openxmlformats.org/drawingml/2006/main" name="Slut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_RCCSyd_standard [Skrivskyddad]" id="{640E3158-EB35-4794-8A2D-A3DE90814F67}" vid="{59C3A98C-3A6C-4D26-86F7-21BCAD3C6C13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290C1E7300CC418116967D97B15331" ma:contentTypeVersion="15" ma:contentTypeDescription="Skapa ett nytt dokument." ma:contentTypeScope="" ma:versionID="e055f40f1e159a04c39189b053c3b72f">
  <xsd:schema xmlns:xsd="http://www.w3.org/2001/XMLSchema" xmlns:xs="http://www.w3.org/2001/XMLSchema" xmlns:p="http://schemas.microsoft.com/office/2006/metadata/properties" xmlns:ns2="3180f522-9ce7-40a7-afa6-7346c3812ce8" xmlns:ns3="eb465a92-2349-4e81-b160-0d8be886fc5a" targetNamespace="http://schemas.microsoft.com/office/2006/metadata/properties" ma:root="true" ma:fieldsID="bad503341d02067b26d5d29e84d61e56" ns2:_="" ns3:_="">
    <xsd:import namespace="3180f522-9ce7-40a7-afa6-7346c3812ce8"/>
    <xsd:import namespace="eb465a92-2349-4e81-b160-0d8be886f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0f522-9ce7-40a7-afa6-7346c3812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97266bcc-55c4-4544-a428-4f926305b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65a92-2349-4e81-b160-0d8be886f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18a20cc-6a73-4b9b-812b-ba53598a8135}" ma:internalName="TaxCatchAll" ma:showField="CatchAllData" ma:web="eb465a92-2349-4e81-b160-0d8be886f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65a92-2349-4e81-b160-0d8be886fc5a" xsi:nil="true"/>
    <lcf76f155ced4ddcb4097134ff3c332f xmlns="3180f522-9ce7-40a7-afa6-7346c3812c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BD341B-B819-4086-9013-4468A566A9C9}"/>
</file>

<file path=customXml/itemProps2.xml><?xml version="1.0" encoding="utf-8"?>
<ds:datastoreItem xmlns:ds="http://schemas.openxmlformats.org/officeDocument/2006/customXml" ds:itemID="{4BC75B43-5FDA-4ADD-98F6-96FE1657BC02}"/>
</file>

<file path=customXml/itemProps3.xml><?xml version="1.0" encoding="utf-8"?>
<ds:datastoreItem xmlns:ds="http://schemas.openxmlformats.org/officeDocument/2006/customXml" ds:itemID="{8A5A3677-6F48-43A9-BA10-9559089EA8F8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Presentationsmall_RCCSyd_standard</Template>
  <TotalTime>6499</TotalTime>
  <Words>474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Aldhabi</vt:lpstr>
      <vt:lpstr>Aptos</vt:lpstr>
      <vt:lpstr>Arial</vt:lpstr>
      <vt:lpstr>ArialMT</vt:lpstr>
      <vt:lpstr>Calibri</vt:lpstr>
      <vt:lpstr>Times New Roman</vt:lpstr>
      <vt:lpstr>Wingdings</vt:lpstr>
      <vt:lpstr>Startsida - pattern</vt:lpstr>
      <vt:lpstr>Kapitelstarter</vt:lpstr>
      <vt:lpstr>Startsida - bild</vt:lpstr>
      <vt:lpstr>bg - pattern bård</vt:lpstr>
      <vt:lpstr>bg - grå bård</vt:lpstr>
      <vt:lpstr>Slutsida</vt:lpstr>
      <vt:lpstr>Regionalt Cancercentrum Syd Regional patientprocessledare Palliativ vård av barn</vt:lpstr>
      <vt:lpstr>RCC’s uppdrag regionalt och nationellt</vt:lpstr>
      <vt:lpstr>PowerPoint Presentation</vt:lpstr>
      <vt:lpstr>Vilka är barnen?</vt:lpstr>
      <vt:lpstr>Vilka är barnen?</vt:lpstr>
      <vt:lpstr>Regional patientprocessledare Palliativ vård av barn</vt:lpstr>
      <vt:lpstr>Regional patientprocessledare Palliativ vård av barn</vt:lpstr>
      <vt:lpstr>PowerPoint Presentation</vt:lpstr>
      <vt:lpstr>PowerPoint Presentation</vt:lpstr>
      <vt:lpstr>PowerPoint Presentation</vt:lpstr>
      <vt:lpstr>PowerPoint Presentation</vt:lpstr>
      <vt:lpstr>Regional patientprocessledare Palliativ vård av barn? </vt:lpstr>
    </vt:vector>
  </TitlesOfParts>
  <Company>Region Skåne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Wihl Jessica</dc:creator>
  <cp:lastModifiedBy>Charlotte Castor</cp:lastModifiedBy>
  <cp:revision>121</cp:revision>
  <dcterms:created xsi:type="dcterms:W3CDTF">2019-03-26T13:16:16Z</dcterms:created>
  <dcterms:modified xsi:type="dcterms:W3CDTF">2024-12-12T11:17:15Z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0x01010058290C1E7300CC418116967D97B15331</vt:lpwstr>
  </property>
</Properties>
</file>